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ose-up of Ducati motorcycle engine components"/>
          <p:cNvSpPr/>
          <p:nvPr>
            <p:ph type="pic" sz="half" idx="21"/>
          </p:nvPr>
        </p:nvSpPr>
        <p:spPr>
          <a:xfrm>
            <a:off x="12420509" y="5714207"/>
            <a:ext cx="11023601" cy="8255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Close-up of Ducati motorcycle gas cap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Black and white photo of Ducati motorcycle engine components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ont view of a red Ducati motorcycle against a black background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file view of a red Ducati motorcycl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ont view of a red Ducati motorcycl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ont view of a red Ducati motorcycle"/>
          <p:cNvSpPr/>
          <p:nvPr>
            <p:ph type="pic" sz="half" idx="21"/>
          </p:nvPr>
        </p:nvSpPr>
        <p:spPr>
          <a:xfrm>
            <a:off x="11814854" y="3233783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raCKING THE CODING INTERVIEW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CraCKING THE CODING INTERVIEW</a:t>
            </a:r>
          </a:p>
        </p:txBody>
      </p:sp>
      <p:sp>
        <p:nvSpPr>
          <p:cNvPr id="138" name="A Brief Summary of Question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Brief Summary of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162" name="What should we return if the Kth element is out of bound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should we return if the Kth element is out of bounds?</a:t>
            </a:r>
          </a:p>
          <a:p>
            <a:pPr/>
            <a:r>
              <a:t>Can we assume the list is non-empty?</a:t>
            </a:r>
          </a:p>
          <a:p>
            <a:pPr/>
            <a:r>
              <a:t>Discuss the trade off of each solution.</a:t>
            </a:r>
          </a:p>
        </p:txBody>
      </p:sp>
      <p:sp>
        <p:nvSpPr>
          <p:cNvPr id="163" name="RETURN KTH TO LAST"/>
          <p:cNvSpPr txBox="1"/>
          <p:nvPr/>
        </p:nvSpPr>
        <p:spPr>
          <a:xfrm>
            <a:off x="19371371" y="217286"/>
            <a:ext cx="45472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RETURN KTH TO LAST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olution 1#: using linked list size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</a:t>
            </a:r>
            <a:r>
              <a:t> using linked list size</a:t>
            </a:r>
          </a:p>
        </p:txBody>
      </p:sp>
      <p:sp>
        <p:nvSpPr>
          <p:cNvPr id="166" name="RETURN KTH TO LAST"/>
          <p:cNvSpPr txBox="1"/>
          <p:nvPr/>
        </p:nvSpPr>
        <p:spPr>
          <a:xfrm>
            <a:off x="19371371" y="217286"/>
            <a:ext cx="45472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RETURN KTH TO LAST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ode"/>
          <p:cNvSpPr txBox="1"/>
          <p:nvPr/>
        </p:nvSpPr>
        <p:spPr>
          <a:xfrm>
            <a:off x="11442700" y="6350875"/>
            <a:ext cx="190857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sp>
        <p:nvSpPr>
          <p:cNvPr id="169" name="TC = O(n)…"/>
          <p:cNvSpPr txBox="1"/>
          <p:nvPr/>
        </p:nvSpPr>
        <p:spPr>
          <a:xfrm>
            <a:off x="10210897" y="10648655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  <p:pic>
        <p:nvPicPr>
          <p:cNvPr id="170" name="Screenshot 2024-08-11 at 13.20.45.png" descr="Screenshot 2024-08-11 at 13.20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9226" y="1772684"/>
            <a:ext cx="16075520" cy="8696593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TURN KTH TO LAST"/>
          <p:cNvSpPr txBox="1"/>
          <p:nvPr/>
        </p:nvSpPr>
        <p:spPr>
          <a:xfrm>
            <a:off x="19371371" y="217286"/>
            <a:ext cx="45472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RETURN KTH TO LAST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olution 2#: Recursive Approach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2#:</a:t>
            </a:r>
            <a:r>
              <a:t> Recursive Approach</a:t>
            </a:r>
          </a:p>
        </p:txBody>
      </p:sp>
      <p:sp>
        <p:nvSpPr>
          <p:cNvPr id="174" name="RETURN KTH TO LAST"/>
          <p:cNvSpPr txBox="1"/>
          <p:nvPr/>
        </p:nvSpPr>
        <p:spPr>
          <a:xfrm>
            <a:off x="19371371" y="217286"/>
            <a:ext cx="45472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RETURN KTH TO LAST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de"/>
          <p:cNvSpPr txBox="1"/>
          <p:nvPr/>
        </p:nvSpPr>
        <p:spPr>
          <a:xfrm>
            <a:off x="11442700" y="6350875"/>
            <a:ext cx="190857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sp>
        <p:nvSpPr>
          <p:cNvPr id="177" name="TC = O(n)…"/>
          <p:cNvSpPr txBox="1"/>
          <p:nvPr/>
        </p:nvSpPr>
        <p:spPr>
          <a:xfrm>
            <a:off x="10210897" y="10648655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  <p:pic>
        <p:nvPicPr>
          <p:cNvPr id="178" name="Screenshot 2024-08-11 at 13.22.38.png" descr="Screenshot 2024-08-11 at 13.22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443" y="2242011"/>
            <a:ext cx="18132355" cy="740427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RETURN KTH TO LAST"/>
          <p:cNvSpPr txBox="1"/>
          <p:nvPr/>
        </p:nvSpPr>
        <p:spPr>
          <a:xfrm>
            <a:off x="19371371" y="217286"/>
            <a:ext cx="45472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RETURN KTH TO LAST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olution 3#: TWO pointer technique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3#:</a:t>
            </a:r>
            <a:r>
              <a:t> TWO pointer technique</a:t>
            </a:r>
          </a:p>
        </p:txBody>
      </p:sp>
      <p:sp>
        <p:nvSpPr>
          <p:cNvPr id="182" name="RETURN KTH TO LAST"/>
          <p:cNvSpPr txBox="1"/>
          <p:nvPr/>
        </p:nvSpPr>
        <p:spPr>
          <a:xfrm>
            <a:off x="19371371" y="217286"/>
            <a:ext cx="45472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RETURN KTH TO LAST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de"/>
          <p:cNvSpPr txBox="1"/>
          <p:nvPr/>
        </p:nvSpPr>
        <p:spPr>
          <a:xfrm>
            <a:off x="11442700" y="6350875"/>
            <a:ext cx="190857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sp>
        <p:nvSpPr>
          <p:cNvPr id="185" name="TC = O(n)…"/>
          <p:cNvSpPr txBox="1"/>
          <p:nvPr/>
        </p:nvSpPr>
        <p:spPr>
          <a:xfrm>
            <a:off x="10210897" y="10648655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  <p:pic>
        <p:nvPicPr>
          <p:cNvPr id="186" name="Screenshot 2024-08-11 at 13.28.51.png" descr="Screenshot 2024-08-11 at 13.2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2880" y="1186016"/>
            <a:ext cx="13218240" cy="912971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TURN KTH TO LAST"/>
          <p:cNvSpPr txBox="1"/>
          <p:nvPr/>
        </p:nvSpPr>
        <p:spPr>
          <a:xfrm>
            <a:off x="19371371" y="217286"/>
            <a:ext cx="45472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RETURN KTH TO LAST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ELete middle node: deleting a node from middle of linked list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DELete middle node: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deleting a node from middle of linked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193" name="If the node to be deleted is not the last nod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the node to be deleted is not the last node.</a:t>
            </a:r>
          </a:p>
          <a:p>
            <a:pPr/>
            <a:r>
              <a:t>If there are duplicate values</a:t>
            </a:r>
          </a:p>
          <a:p>
            <a:pPr/>
            <a:r>
              <a:t>Implications of this approach, how the nodes original identity is lost as data is overwritten.</a:t>
            </a:r>
          </a:p>
        </p:txBody>
      </p:sp>
      <p:sp>
        <p:nvSpPr>
          <p:cNvPr id="194" name="DELETE MIDDLE NODE"/>
          <p:cNvSpPr txBox="1"/>
          <p:nvPr/>
        </p:nvSpPr>
        <p:spPr>
          <a:xfrm>
            <a:off x="19371371" y="217286"/>
            <a:ext cx="47148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DELETE MIDDLE NODE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hapter 2:…"/>
          <p:cNvSpPr txBox="1"/>
          <p:nvPr>
            <p:ph type="title"/>
          </p:nvPr>
        </p:nvSpPr>
        <p:spPr>
          <a:xfrm>
            <a:off x="666750" y="4829322"/>
            <a:ext cx="23050501" cy="3429001"/>
          </a:xfrm>
          <a:prstGeom prst="rect">
            <a:avLst/>
          </a:prstGeom>
        </p:spPr>
        <p:txBody>
          <a:bodyPr/>
          <a:lstStyle/>
          <a:p>
            <a:pPr/>
            <a:r>
              <a:t>Chapter 2:</a:t>
            </a:r>
          </a:p>
          <a:p>
            <a:pPr/>
            <a:r>
              <a:t>Linked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olution 1#: Copy data from the next node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</a:t>
            </a:r>
            <a:r>
              <a:t> Copy data from the next node</a:t>
            </a:r>
          </a:p>
        </p:txBody>
      </p:sp>
      <p:sp>
        <p:nvSpPr>
          <p:cNvPr id="197" name="DELETE MIDDLE NODE"/>
          <p:cNvSpPr txBox="1"/>
          <p:nvPr/>
        </p:nvSpPr>
        <p:spPr>
          <a:xfrm>
            <a:off x="19371371" y="217286"/>
            <a:ext cx="47148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DELETE MIDDLE NODE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de"/>
          <p:cNvSpPr txBox="1"/>
          <p:nvPr/>
        </p:nvSpPr>
        <p:spPr>
          <a:xfrm>
            <a:off x="11442700" y="6350875"/>
            <a:ext cx="190857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</a:t>
            </a:r>
          </a:p>
        </p:txBody>
      </p:sp>
      <p:sp>
        <p:nvSpPr>
          <p:cNvPr id="200" name="TC = O(n)…"/>
          <p:cNvSpPr txBox="1"/>
          <p:nvPr/>
        </p:nvSpPr>
        <p:spPr>
          <a:xfrm>
            <a:off x="9718176" y="11141376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  <p:pic>
        <p:nvPicPr>
          <p:cNvPr id="201" name="Screenshot 2024-08-11 at 13.32.16.png" descr="Screenshot 2024-08-11 at 13.32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2647" y="2376249"/>
            <a:ext cx="16968678" cy="8000249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DELETE MIDDLE NODE"/>
          <p:cNvSpPr txBox="1"/>
          <p:nvPr/>
        </p:nvSpPr>
        <p:spPr>
          <a:xfrm>
            <a:off x="19371371" y="217286"/>
            <a:ext cx="47148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DELETE MIDDLE NODE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artition: Rearranging a linked list around a value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Partition: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Rearranging a linked list around a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08" name="If the order within each partition needs to be preserve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the order within each partition needs to be preserved.</a:t>
            </a:r>
          </a:p>
          <a:p>
            <a:pPr/>
            <a:r>
              <a:t>If the list contains multiple nodes with the value x.</a:t>
            </a:r>
          </a:p>
          <a:p>
            <a:pPr/>
            <a:r>
              <a:t>If time permits, mention alternative approaches or optimizations, such as doing the partition in place without extra space for additional linked lists.</a:t>
            </a:r>
          </a:p>
        </p:txBody>
      </p:sp>
      <p:sp>
        <p:nvSpPr>
          <p:cNvPr id="209" name="PARTITION"/>
          <p:cNvSpPr txBox="1"/>
          <p:nvPr/>
        </p:nvSpPr>
        <p:spPr>
          <a:xfrm>
            <a:off x="21483032" y="217286"/>
            <a:ext cx="230296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PARTITION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olution 1#: TWO linked list approach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TWO linked list approach</a:t>
            </a:r>
          </a:p>
        </p:txBody>
      </p:sp>
      <p:sp>
        <p:nvSpPr>
          <p:cNvPr id="212" name="PARTITION"/>
          <p:cNvSpPr txBox="1"/>
          <p:nvPr/>
        </p:nvSpPr>
        <p:spPr>
          <a:xfrm>
            <a:off x="21483032" y="217286"/>
            <a:ext cx="230296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PARTITION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C = O(n)…"/>
          <p:cNvSpPr txBox="1"/>
          <p:nvPr/>
        </p:nvSpPr>
        <p:spPr>
          <a:xfrm>
            <a:off x="21121149" y="10191128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  <p:pic>
        <p:nvPicPr>
          <p:cNvPr id="215" name="Screenshot 2024-08-11 at 13.48.15.png" descr="Screenshot 2024-08-11 at 13.48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9134" y="257917"/>
            <a:ext cx="12336653" cy="1279974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PARTITION"/>
          <p:cNvSpPr txBox="1"/>
          <p:nvPr/>
        </p:nvSpPr>
        <p:spPr>
          <a:xfrm>
            <a:off x="21483032" y="217286"/>
            <a:ext cx="230296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PARTITION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um lists: ADDING numbers represented by linked list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Sum lists: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ADDING numbers represented by linked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art 1: digits are stored in reverse order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Part 1: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digits are stored in reverse order</a:t>
            </a:r>
          </a:p>
        </p:txBody>
      </p:sp>
      <p:sp>
        <p:nvSpPr>
          <p:cNvPr id="222" name="SUM LISTS"/>
          <p:cNvSpPr txBox="1"/>
          <p:nvPr/>
        </p:nvSpPr>
        <p:spPr>
          <a:xfrm>
            <a:off x="21529332" y="217286"/>
            <a:ext cx="2132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SUM LISTS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move Duplicates: Removing duplicates from an unsorted linkedlist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7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Remove Duplicates: </a:t>
            </a:r>
            <a:r>
              <a:t>Removing duplicates from an unsorted linkedlist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C = O(n)…"/>
          <p:cNvSpPr txBox="1"/>
          <p:nvPr/>
        </p:nvSpPr>
        <p:spPr>
          <a:xfrm>
            <a:off x="20311679" y="8888937"/>
            <a:ext cx="2703054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  <p:pic>
        <p:nvPicPr>
          <p:cNvPr id="225" name="Screenshot 2024-08-11 at 13.50.40.png" descr="Screenshot 2024-08-11 at 13.50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7669" y="1171035"/>
            <a:ext cx="16239687" cy="1082645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UM LISTS"/>
          <p:cNvSpPr txBox="1"/>
          <p:nvPr/>
        </p:nvSpPr>
        <p:spPr>
          <a:xfrm>
            <a:off x="21483032" y="217286"/>
            <a:ext cx="2132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SUM LISTS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art 2: digits are stored in forward order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Part 2: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digits are stored in forward order</a:t>
            </a:r>
          </a:p>
        </p:txBody>
      </p:sp>
      <p:sp>
        <p:nvSpPr>
          <p:cNvPr id="229" name="SUM LISTS"/>
          <p:cNvSpPr txBox="1"/>
          <p:nvPr/>
        </p:nvSpPr>
        <p:spPr>
          <a:xfrm>
            <a:off x="21483032" y="217286"/>
            <a:ext cx="2132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SUM LISTS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C = O(n)…"/>
          <p:cNvSpPr txBox="1"/>
          <p:nvPr/>
        </p:nvSpPr>
        <p:spPr>
          <a:xfrm>
            <a:off x="20311679" y="8888937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  <p:pic>
        <p:nvPicPr>
          <p:cNvPr id="232" name="Screenshot 2024-08-11 at 13.58.08.png" descr="Screenshot 2024-08-11 at 13.58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2755" y="2170263"/>
            <a:ext cx="16596148" cy="8921052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UM LISTS"/>
          <p:cNvSpPr txBox="1"/>
          <p:nvPr/>
        </p:nvSpPr>
        <p:spPr>
          <a:xfrm>
            <a:off x="21483032" y="217286"/>
            <a:ext cx="2132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SUM LISTS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alindrome check: Linked list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Palindrome check: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Linked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39" name="Should the solution handle cases where the list is empty or has only one element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Should the solution handle cases where the list is empty or has only one element?</a:t>
            </a:r>
          </a:p>
          <a:p>
            <a:pPr/>
            <a:r>
              <a:t>Constraints on space complexity we have to consider?</a:t>
            </a:r>
          </a:p>
          <a:p>
            <a:pPr/>
            <a:r>
              <a:t>How should the solution handle large lists or performance constraints?</a:t>
            </a:r>
          </a:p>
        </p:txBody>
      </p:sp>
      <p:sp>
        <p:nvSpPr>
          <p:cNvPr id="240" name="PALINDROME CHECK"/>
          <p:cNvSpPr txBox="1"/>
          <p:nvPr/>
        </p:nvSpPr>
        <p:spPr>
          <a:xfrm>
            <a:off x="19710533" y="217286"/>
            <a:ext cx="436594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PALINDROME 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olution 1#: Reverse and compare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Reverse and compare</a:t>
            </a:r>
          </a:p>
        </p:txBody>
      </p:sp>
      <p:sp>
        <p:nvSpPr>
          <p:cNvPr id="243" name="PALINDROME CHECK"/>
          <p:cNvSpPr txBox="1"/>
          <p:nvPr/>
        </p:nvSpPr>
        <p:spPr>
          <a:xfrm>
            <a:off x="19710533" y="217286"/>
            <a:ext cx="436594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PALINDROME 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C = O(n)…"/>
          <p:cNvSpPr txBox="1"/>
          <p:nvPr/>
        </p:nvSpPr>
        <p:spPr>
          <a:xfrm>
            <a:off x="20354999" y="8677771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  <p:pic>
        <p:nvPicPr>
          <p:cNvPr id="246" name="Screenshot 2024-08-11 at 14.01.32.png" descr="Screenshot 2024-08-11 at 14.01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0757" y="2466115"/>
            <a:ext cx="14764084" cy="793625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PALINDROME CHECK"/>
          <p:cNvSpPr txBox="1"/>
          <p:nvPr/>
        </p:nvSpPr>
        <p:spPr>
          <a:xfrm>
            <a:off x="19710533" y="217286"/>
            <a:ext cx="436594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PALINDROME 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olution 2#: Reverse half using stack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2#: </a:t>
            </a:r>
            <a:r>
              <a:t>Reverse half using stack</a:t>
            </a:r>
          </a:p>
        </p:txBody>
      </p:sp>
      <p:sp>
        <p:nvSpPr>
          <p:cNvPr id="250" name="PALINDROME CHECK"/>
          <p:cNvSpPr txBox="1"/>
          <p:nvPr/>
        </p:nvSpPr>
        <p:spPr>
          <a:xfrm>
            <a:off x="19710533" y="217286"/>
            <a:ext cx="436594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PALINDROME 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C = O(n)…"/>
          <p:cNvSpPr txBox="1"/>
          <p:nvPr/>
        </p:nvSpPr>
        <p:spPr>
          <a:xfrm>
            <a:off x="20354999" y="8677771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  <p:pic>
        <p:nvPicPr>
          <p:cNvPr id="253" name="Screenshot 2024-08-11 at 14.02.17.png" descr="Screenshot 2024-08-11 at 14.02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7897" y="820211"/>
            <a:ext cx="12526999" cy="12075578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PALINDROME CHECK"/>
          <p:cNvSpPr txBox="1"/>
          <p:nvPr/>
        </p:nvSpPr>
        <p:spPr>
          <a:xfrm>
            <a:off x="19710533" y="217286"/>
            <a:ext cx="436594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PALINDROME 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olution 1#: USING A HASH TABLE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</a:t>
            </a:r>
            <a:r>
              <a:t> USING A HASH TABLE</a:t>
            </a:r>
          </a:p>
        </p:txBody>
      </p:sp>
      <p:sp>
        <p:nvSpPr>
          <p:cNvPr id="145" name="REMOVING DUPLICATES"/>
          <p:cNvSpPr txBox="1"/>
          <p:nvPr/>
        </p:nvSpPr>
        <p:spPr>
          <a:xfrm>
            <a:off x="19371371" y="217286"/>
            <a:ext cx="498098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REMOVING DUPLICATES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olution 3#: Recursive approach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3#: </a:t>
            </a:r>
            <a:r>
              <a:t>Recursive approach</a:t>
            </a:r>
          </a:p>
        </p:txBody>
      </p:sp>
      <p:sp>
        <p:nvSpPr>
          <p:cNvPr id="257" name="PALINDROME CHECK"/>
          <p:cNvSpPr txBox="1"/>
          <p:nvPr/>
        </p:nvSpPr>
        <p:spPr>
          <a:xfrm>
            <a:off x="19710533" y="217286"/>
            <a:ext cx="436594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PALINDROME 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C = O(n)…"/>
          <p:cNvSpPr txBox="1"/>
          <p:nvPr/>
        </p:nvSpPr>
        <p:spPr>
          <a:xfrm>
            <a:off x="20354999" y="8677771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  <p:pic>
        <p:nvPicPr>
          <p:cNvPr id="260" name="Screenshot 2024-08-11 at 14.05.01.png" descr="Screenshot 2024-08-11 at 14.05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9583" y="1951338"/>
            <a:ext cx="15853235" cy="933103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PALINDROME CHECK"/>
          <p:cNvSpPr txBox="1"/>
          <p:nvPr/>
        </p:nvSpPr>
        <p:spPr>
          <a:xfrm>
            <a:off x="19710533" y="217286"/>
            <a:ext cx="436594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PALINDROME 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Intersection: linked list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Intersection: 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linked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67" name="Should the solution handle cases where one or both lists are empt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Should the solution handle cases where one or both lists are empty?</a:t>
            </a:r>
          </a:p>
          <a:p>
            <a:pPr/>
            <a:r>
              <a:t>What is the maximum allowable length for the lists?</a:t>
            </a:r>
          </a:p>
          <a:p>
            <a:pPr/>
            <a:r>
              <a:t>Are there any constraints on memory usage or performance?</a:t>
            </a:r>
          </a:p>
        </p:txBody>
      </p:sp>
      <p:sp>
        <p:nvSpPr>
          <p:cNvPr id="268" name="INTERSECTION"/>
          <p:cNvSpPr txBox="1"/>
          <p:nvPr/>
        </p:nvSpPr>
        <p:spPr>
          <a:xfrm>
            <a:off x="20248959" y="217286"/>
            <a:ext cx="31443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INTERSECTION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olution 1#: length and tail comparision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length and tail comparision</a:t>
            </a:r>
          </a:p>
        </p:txBody>
      </p:sp>
      <p:sp>
        <p:nvSpPr>
          <p:cNvPr id="271" name="INTERSECTION"/>
          <p:cNvSpPr txBox="1"/>
          <p:nvPr/>
        </p:nvSpPr>
        <p:spPr>
          <a:xfrm>
            <a:off x="20248959" y="217286"/>
            <a:ext cx="31443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INTERSECTION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C = O(n)…"/>
          <p:cNvSpPr txBox="1"/>
          <p:nvPr/>
        </p:nvSpPr>
        <p:spPr>
          <a:xfrm>
            <a:off x="20346873" y="10050351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  <p:pic>
        <p:nvPicPr>
          <p:cNvPr id="274" name="Screenshot 2024-08-11 at 14.09.44.png" descr="Screenshot 2024-08-11 at 14.09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8386" y="460965"/>
            <a:ext cx="15167228" cy="1227497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INTERSECTION"/>
          <p:cNvSpPr txBox="1"/>
          <p:nvPr/>
        </p:nvSpPr>
        <p:spPr>
          <a:xfrm>
            <a:off x="20248959" y="217286"/>
            <a:ext cx="31443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INTERSECTION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olution 2#: Stack based approach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2#: </a:t>
            </a:r>
            <a:r>
              <a:t>Stack based approach</a:t>
            </a:r>
          </a:p>
        </p:txBody>
      </p:sp>
      <p:sp>
        <p:nvSpPr>
          <p:cNvPr id="278" name="INTERSECTION"/>
          <p:cNvSpPr txBox="1"/>
          <p:nvPr/>
        </p:nvSpPr>
        <p:spPr>
          <a:xfrm>
            <a:off x="20248959" y="217286"/>
            <a:ext cx="31443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INTERSECTION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C = O(n)…"/>
          <p:cNvSpPr txBox="1"/>
          <p:nvPr/>
        </p:nvSpPr>
        <p:spPr>
          <a:xfrm>
            <a:off x="20346872" y="10050351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  <p:pic>
        <p:nvPicPr>
          <p:cNvPr id="281" name="Screenshot 2024-08-11 at 14.11.15.png" descr="Screenshot 2024-08-11 at 14.11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2677" y="760757"/>
            <a:ext cx="13954513" cy="12194486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INTERSECTION"/>
          <p:cNvSpPr txBox="1"/>
          <p:nvPr/>
        </p:nvSpPr>
        <p:spPr>
          <a:xfrm>
            <a:off x="20248959" y="217286"/>
            <a:ext cx="31443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INTERSECTION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C = O(n)…"/>
          <p:cNvSpPr txBox="1"/>
          <p:nvPr/>
        </p:nvSpPr>
        <p:spPr>
          <a:xfrm>
            <a:off x="10210897" y="10648655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O(n)</a:t>
            </a:r>
          </a:p>
        </p:txBody>
      </p:sp>
      <p:pic>
        <p:nvPicPr>
          <p:cNvPr id="148" name="Screenshot 2024-08-11 at 13.13.55.png" descr="Screenshot 2024-08-11 at 13.13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4684" y="853461"/>
            <a:ext cx="13814632" cy="991766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MOVING DUPLICATES"/>
          <p:cNvSpPr txBox="1"/>
          <p:nvPr/>
        </p:nvSpPr>
        <p:spPr>
          <a:xfrm>
            <a:off x="19371371" y="217286"/>
            <a:ext cx="498098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REMOVING DUPLICATES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Loop detection: circular linked list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Loop detection: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 circular linked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lar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Clarifications</a:t>
            </a:r>
          </a:p>
        </p:txBody>
      </p:sp>
      <p:sp>
        <p:nvSpPr>
          <p:cNvPr id="288" name="What is the list is very large and memory constraints are tight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list is very large and memory constraints are tight?</a:t>
            </a:r>
          </a:p>
          <a:p>
            <a:pPr/>
            <a:r>
              <a:t>Are there any performance constraints or requirements?</a:t>
            </a:r>
          </a:p>
          <a:p>
            <a:pPr/>
            <a:r>
              <a:t>Should you handle edge cases like an empty list or a list with no loop?</a:t>
            </a:r>
          </a:p>
        </p:txBody>
      </p:sp>
      <p:sp>
        <p:nvSpPr>
          <p:cNvPr id="289" name="LOOP DETECTION"/>
          <p:cNvSpPr txBox="1"/>
          <p:nvPr/>
        </p:nvSpPr>
        <p:spPr>
          <a:xfrm>
            <a:off x="20141200" y="217286"/>
            <a:ext cx="388597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LOOP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olution 1#: Floyd’s cycle detection algorithm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1#: </a:t>
            </a:r>
            <a:r>
              <a:t>Floyd’s cycle detection algorithm</a:t>
            </a:r>
          </a:p>
        </p:txBody>
      </p:sp>
      <p:sp>
        <p:nvSpPr>
          <p:cNvPr id="292" name="LOOP DETECTION"/>
          <p:cNvSpPr txBox="1"/>
          <p:nvPr/>
        </p:nvSpPr>
        <p:spPr>
          <a:xfrm>
            <a:off x="20141200" y="217286"/>
            <a:ext cx="388597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LOOP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olution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Approach</a:t>
            </a:r>
          </a:p>
        </p:txBody>
      </p:sp>
      <p:sp>
        <p:nvSpPr>
          <p:cNvPr id="295" name="Step1: Initialize two pointers, Slow and Fa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Step1: Initialize two pointers, Slow and Fast</a:t>
            </a:r>
          </a:p>
          <a:p>
            <a:pPr/>
            <a:r>
              <a:t>Step 2: Move Fast pointer at 2 steps and slow pointer at 1 step</a:t>
            </a:r>
          </a:p>
          <a:p>
            <a:pPr/>
            <a:r>
              <a:t>Step 3: When they collide, move slow pointer to the head</a:t>
            </a:r>
          </a:p>
          <a:p>
            <a:pPr/>
            <a:r>
              <a:t>Step 4: Move both pointers one step at a time to find the loop start.</a:t>
            </a:r>
          </a:p>
        </p:txBody>
      </p:sp>
      <p:sp>
        <p:nvSpPr>
          <p:cNvPr id="296" name="LOOP DETECTION"/>
          <p:cNvSpPr txBox="1"/>
          <p:nvPr/>
        </p:nvSpPr>
        <p:spPr>
          <a:xfrm>
            <a:off x="20141200" y="217286"/>
            <a:ext cx="388597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LOOP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C = O(n)…"/>
          <p:cNvSpPr txBox="1"/>
          <p:nvPr/>
        </p:nvSpPr>
        <p:spPr>
          <a:xfrm>
            <a:off x="20909982" y="8853743"/>
            <a:ext cx="2703055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TC = O(n)</a:t>
            </a:r>
          </a:p>
          <a:p>
            <a:pPr algn="just">
              <a:lnSpc>
                <a:spcPct val="100000"/>
              </a:lnSpc>
              <a:defRPr b="1" sz="4100"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  <p:pic>
        <p:nvPicPr>
          <p:cNvPr id="299" name="Screenshot 2024-08-11 at 14.15.49.png" descr="Screenshot 2024-08-11 at 14.15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9431" y="888525"/>
            <a:ext cx="13318830" cy="1193895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OOP DETECTION"/>
          <p:cNvSpPr txBox="1"/>
          <p:nvPr/>
        </p:nvSpPr>
        <p:spPr>
          <a:xfrm>
            <a:off x="20141200" y="217286"/>
            <a:ext cx="388597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LOOP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member to always ask clarifying questions before starting your solution.…"/>
          <p:cNvSpPr txBox="1"/>
          <p:nvPr/>
        </p:nvSpPr>
        <p:spPr>
          <a:xfrm>
            <a:off x="683174" y="3582669"/>
            <a:ext cx="23017652" cy="65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/>
            </a:pPr>
            <a:r>
              <a:t>Remember to always ask clarifying questions before starting your solution.</a:t>
            </a:r>
          </a:p>
          <a:p>
            <a:pPr>
              <a:defRPr sz="6000"/>
            </a:pPr>
            <a:r>
              <a:t>Always think from a simple solution then build up from it.</a:t>
            </a:r>
          </a:p>
          <a:p>
            <a:pPr>
              <a:defRPr sz="6000"/>
            </a:pPr>
            <a:r>
              <a:t>Practise and revise as often as possible.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hank you for watching!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b="1" sz="4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Thank you for watching!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olution 2#: Without extra space"/>
          <p:cNvSpPr txBox="1"/>
          <p:nvPr>
            <p:ph type="title"/>
          </p:nvPr>
        </p:nvSpPr>
        <p:spPr>
          <a:xfrm>
            <a:off x="666750" y="3832700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Solution 2#:</a:t>
            </a:r>
            <a:r>
              <a:t> Without extra space</a:t>
            </a:r>
          </a:p>
        </p:txBody>
      </p:sp>
      <p:sp>
        <p:nvSpPr>
          <p:cNvPr id="152" name="REMOVING DUPLICATES"/>
          <p:cNvSpPr txBox="1"/>
          <p:nvPr/>
        </p:nvSpPr>
        <p:spPr>
          <a:xfrm>
            <a:off x="19371371" y="217286"/>
            <a:ext cx="498098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REMOVING DUPLICATES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C = O(n^2)…"/>
          <p:cNvSpPr txBox="1"/>
          <p:nvPr/>
        </p:nvSpPr>
        <p:spPr>
          <a:xfrm>
            <a:off x="20945177" y="4032115"/>
            <a:ext cx="3356218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00000"/>
              </a:lnSpc>
              <a:defRPr b="1" sz="4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TC = O(n^2)</a:t>
            </a:r>
          </a:p>
          <a:p>
            <a:pPr algn="just">
              <a:lnSpc>
                <a:spcPct val="100000"/>
              </a:lnSpc>
              <a:defRPr b="1" sz="4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 = O(1)</a:t>
            </a:r>
          </a:p>
        </p:txBody>
      </p:sp>
      <p:pic>
        <p:nvPicPr>
          <p:cNvPr id="155" name="Screenshot 2024-08-11 at 13.16.40.png" descr="Screenshot 2024-08-11 at 13.16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9308" y="965257"/>
            <a:ext cx="17099396" cy="1128916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REMOVING DUPLICATES"/>
          <p:cNvSpPr txBox="1"/>
          <p:nvPr/>
        </p:nvSpPr>
        <p:spPr>
          <a:xfrm>
            <a:off x="19371371" y="217286"/>
            <a:ext cx="498098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REMOVING DUPLICATES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Turn kth to last: finding kth to the last element in linked list"/>
          <p:cNvSpPr txBox="1"/>
          <p:nvPr>
            <p:ph type="title"/>
          </p:nvPr>
        </p:nvSpPr>
        <p:spPr>
          <a:xfrm>
            <a:off x="666750" y="4076319"/>
            <a:ext cx="23050500" cy="342900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RETurn kth to last: </a:t>
            </a:r>
            <a:r>
              <a:t>finding kth to the last element in linked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6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6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